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04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200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86-41B8-AD3C-81720297D51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86-41B8-AD3C-81720297D51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386-41B8-AD3C-81720297D5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4583040"/>
        <c:axId val="94584832"/>
      </c:barChart>
      <c:catAx>
        <c:axId val="945830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94584832"/>
        <c:crosses val="autoZero"/>
        <c:auto val="1"/>
        <c:lblAlgn val="ctr"/>
        <c:lblOffset val="100"/>
        <c:noMultiLvlLbl val="0"/>
      </c:catAx>
      <c:valAx>
        <c:axId val="945848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458304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BE93-065D-403D-B248-F9F6C09ABF25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3397A-D82F-4BB5-8962-E368100E1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245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BE93-065D-403D-B248-F9F6C09ABF25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3397A-D82F-4BB5-8962-E368100E1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348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BE93-065D-403D-B248-F9F6C09ABF25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3397A-D82F-4BB5-8962-E368100E1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348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BE93-065D-403D-B248-F9F6C09ABF25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3397A-D82F-4BB5-8962-E368100E1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537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BE93-065D-403D-B248-F9F6C09ABF25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3397A-D82F-4BB5-8962-E368100E1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542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BE93-065D-403D-B248-F9F6C09ABF25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3397A-D82F-4BB5-8962-E368100E1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650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BE93-065D-403D-B248-F9F6C09ABF25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3397A-D82F-4BB5-8962-E368100E1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091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BE93-065D-403D-B248-F9F6C09ABF25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3397A-D82F-4BB5-8962-E368100E1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365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BE93-065D-403D-B248-F9F6C09ABF25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3397A-D82F-4BB5-8962-E368100E1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65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BE93-065D-403D-B248-F9F6C09ABF25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3397A-D82F-4BB5-8962-E368100E1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550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DBE93-065D-403D-B248-F9F6C09ABF25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3397A-D82F-4BB5-8962-E368100E1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356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DBE93-065D-403D-B248-F9F6C09ABF25}" type="datetimeFigureOut">
              <a:rPr lang="ru-RU" smtClean="0"/>
              <a:t>28.07.2026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3397A-D82F-4BB5-8962-E368100E1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093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5" Type="http://schemas.openxmlformats.org/officeDocument/2006/relationships/image" Target="../media/image3.jpeg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122">
            <a:extLst>
              <a:ext uri="{FF2B5EF4-FFF2-40B4-BE49-F238E27FC236}">
                <a16:creationId xmlns:a16="http://schemas.microsoft.com/office/drawing/2014/main" id="{3EE68883-82DA-46FF-9B23-5441C1D263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6708" y="16634"/>
            <a:ext cx="4973301" cy="577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3982" tIns="109954" rIns="43982" bIns="109954" anchor="ctr" anchorCtr="0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2309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Здесь должен быть Ваш Заголовок</a:t>
            </a:r>
            <a:endParaRPr lang="en-US" sz="2309" b="1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61" name="Text Box 123">
            <a:extLst>
              <a:ext uri="{FF2B5EF4-FFF2-40B4-BE49-F238E27FC236}">
                <a16:creationId xmlns:a16="http://schemas.microsoft.com/office/drawing/2014/main" id="{6A743CFB-1E9E-4A37-B8A4-46DF96244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8696" y="451065"/>
            <a:ext cx="6560272" cy="604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3982" tIns="43982" rIns="43982" bIns="43982" anchor="ctr" anchorCtr="0"/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1026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АВТОРЫ: Иванов</a:t>
            </a:r>
            <a:r>
              <a:rPr lang="en-US" sz="1026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, </a:t>
            </a:r>
            <a:r>
              <a:rPr lang="ru-RU" sz="1026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А.В.</a:t>
            </a:r>
            <a:r>
              <a:rPr lang="en-US" sz="1026" baseline="300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1</a:t>
            </a:r>
            <a:r>
              <a:rPr lang="en-US" sz="1026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; </a:t>
            </a:r>
            <a:r>
              <a:rPr lang="ru-RU" sz="1026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Петров</a:t>
            </a:r>
            <a:r>
              <a:rPr lang="en-US" sz="1026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, </a:t>
            </a:r>
            <a:r>
              <a:rPr lang="ru-RU" sz="1026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Д.С.</a:t>
            </a:r>
            <a:r>
              <a:rPr lang="en-US" sz="1026" baseline="300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2</a:t>
            </a:r>
            <a:r>
              <a:rPr lang="en-US" sz="1026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; </a:t>
            </a:r>
            <a:r>
              <a:rPr lang="ru-RU" sz="1026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Сидоров, А.К.</a:t>
            </a:r>
            <a:r>
              <a:rPr lang="en-US" sz="1026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, PhD</a:t>
            </a:r>
            <a:r>
              <a:rPr lang="en-US" sz="1026" baseline="300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1,2</a:t>
            </a:r>
          </a:p>
          <a:p>
            <a:pPr algn="ctr" eaLnBrk="1" hangingPunct="1"/>
            <a:r>
              <a:rPr lang="en-US" sz="1026" baseline="300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1</a:t>
            </a:r>
            <a:r>
              <a:rPr lang="ru-RU" sz="1026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Аффилированный Университет</a:t>
            </a:r>
            <a:r>
              <a:rPr lang="en-US" sz="1026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, </a:t>
            </a:r>
            <a:r>
              <a:rPr lang="en-US" sz="1026" baseline="300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2</a:t>
            </a:r>
            <a:r>
              <a:rPr lang="ru-RU" sz="1026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Медицинский центр</a:t>
            </a:r>
            <a:endParaRPr lang="en-US" sz="1026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D020DFE-84C5-477C-BFA9-7758B8D4A946}"/>
              </a:ext>
            </a:extLst>
          </p:cNvPr>
          <p:cNvSpPr txBox="1"/>
          <p:nvPr/>
        </p:nvSpPr>
        <p:spPr>
          <a:xfrm>
            <a:off x="4246439" y="6359694"/>
            <a:ext cx="3544636" cy="43674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21991" tIns="10995" rIns="21991" bIns="10995" rtlCol="0">
            <a:spAutoFit/>
          </a:bodyPr>
          <a:lstStyle/>
          <a:p>
            <a:r>
              <a:rPr lang="en-US" sz="898" dirty="0"/>
              <a:t>&lt;</a:t>
            </a:r>
            <a:r>
              <a:rPr lang="ru-RU" sz="898" dirty="0"/>
              <a:t>Ваше имя</a:t>
            </a:r>
            <a:r>
              <a:rPr lang="en-US" sz="898" dirty="0"/>
              <a:t>&gt;</a:t>
            </a:r>
            <a:r>
              <a:rPr lang="ru-RU" sz="898" dirty="0"/>
              <a:t>                                                </a:t>
            </a:r>
            <a:r>
              <a:rPr lang="en-US" sz="898" dirty="0"/>
              <a:t>Email:</a:t>
            </a:r>
          </a:p>
          <a:p>
            <a:r>
              <a:rPr lang="en-US" sz="898" dirty="0"/>
              <a:t>&lt;</a:t>
            </a:r>
            <a:r>
              <a:rPr lang="ru-RU" sz="898" dirty="0"/>
              <a:t>Ваша организация</a:t>
            </a:r>
            <a:r>
              <a:rPr lang="en-US" sz="898" dirty="0"/>
              <a:t>&gt;</a:t>
            </a:r>
            <a:r>
              <a:rPr lang="ru-RU" sz="898" dirty="0"/>
              <a:t>                              Вебсайт</a:t>
            </a:r>
            <a:r>
              <a:rPr lang="en-US" sz="898" dirty="0"/>
              <a:t>:</a:t>
            </a:r>
          </a:p>
          <a:p>
            <a:r>
              <a:rPr lang="ru-RU" sz="898" dirty="0"/>
              <a:t>                                                                      Телефон</a:t>
            </a:r>
            <a:r>
              <a:rPr lang="en-US" sz="898" dirty="0"/>
              <a:t>: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5486FAA-5E4B-4EF3-A97C-86613A089D0A}"/>
              </a:ext>
            </a:extLst>
          </p:cNvPr>
          <p:cNvSpPr txBox="1"/>
          <p:nvPr/>
        </p:nvSpPr>
        <p:spPr>
          <a:xfrm>
            <a:off x="5706446" y="6096782"/>
            <a:ext cx="790450" cy="239315"/>
          </a:xfrm>
          <a:prstGeom prst="rect">
            <a:avLst/>
          </a:prstGeom>
          <a:noFill/>
        </p:spPr>
        <p:txBody>
          <a:bodyPr wrap="none" lIns="21991" tIns="10995" rIns="21991" bIns="10995" rtlCol="0">
            <a:spAutoFit/>
          </a:bodyPr>
          <a:lstStyle/>
          <a:p>
            <a:r>
              <a:rPr lang="ru-RU" sz="1411" b="1" dirty="0"/>
              <a:t>Контакты</a:t>
            </a:r>
            <a:endParaRPr lang="en-US" sz="1411" b="1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915AF7F-BE3C-4C4B-B547-265473B0DD6A}"/>
              </a:ext>
            </a:extLst>
          </p:cNvPr>
          <p:cNvSpPr txBox="1"/>
          <p:nvPr/>
        </p:nvSpPr>
        <p:spPr>
          <a:xfrm>
            <a:off x="8131125" y="5195944"/>
            <a:ext cx="3727940" cy="1600492"/>
          </a:xfrm>
          <a:prstGeom prst="rect">
            <a:avLst/>
          </a:prstGeom>
          <a:noFill/>
        </p:spPr>
        <p:txBody>
          <a:bodyPr wrap="square" lIns="21991" tIns="21991" rIns="21991" bIns="21991" numCol="1" spcCol="342842" rtlCol="0">
            <a:noAutofit/>
          </a:bodyPr>
          <a:lstStyle/>
          <a:p>
            <a:pPr marL="109949" indent="-109949">
              <a:buFont typeface="+mj-lt"/>
              <a:buAutoNum type="arabicPeriod"/>
            </a:pPr>
            <a:r>
              <a:rPr lang="en-US" sz="449" dirty="0"/>
              <a:t> </a:t>
            </a:r>
          </a:p>
          <a:p>
            <a:pPr marL="109949" indent="-109949">
              <a:buFont typeface="+mj-lt"/>
              <a:buAutoNum type="arabicPeriod"/>
            </a:pPr>
            <a:r>
              <a:rPr lang="en-US" sz="449" dirty="0"/>
              <a:t> </a:t>
            </a:r>
          </a:p>
          <a:p>
            <a:pPr marL="109949" indent="-109949">
              <a:buFont typeface="+mj-lt"/>
              <a:buAutoNum type="arabicPeriod"/>
            </a:pPr>
            <a:r>
              <a:rPr lang="en-US" sz="449" dirty="0"/>
              <a:t> </a:t>
            </a:r>
          </a:p>
          <a:p>
            <a:pPr marL="109949" indent="-109949">
              <a:buFont typeface="+mj-lt"/>
              <a:buAutoNum type="arabicPeriod"/>
            </a:pPr>
            <a:r>
              <a:rPr lang="en-US" sz="449" dirty="0"/>
              <a:t> </a:t>
            </a:r>
          </a:p>
          <a:p>
            <a:pPr marL="109949" indent="-109949">
              <a:buFont typeface="+mj-lt"/>
              <a:buAutoNum type="arabicPeriod"/>
            </a:pPr>
            <a:r>
              <a:rPr lang="en-US" sz="449" dirty="0"/>
              <a:t> </a:t>
            </a:r>
          </a:p>
          <a:p>
            <a:pPr marL="109949" indent="-109949">
              <a:buFont typeface="+mj-lt"/>
              <a:buAutoNum type="arabicPeriod"/>
            </a:pPr>
            <a:r>
              <a:rPr lang="en-US" sz="449" dirty="0"/>
              <a:t> </a:t>
            </a:r>
          </a:p>
          <a:p>
            <a:pPr marL="109949" indent="-109949">
              <a:buFont typeface="+mj-lt"/>
              <a:buAutoNum type="arabicPeriod"/>
            </a:pPr>
            <a:r>
              <a:rPr lang="en-US" sz="449" dirty="0"/>
              <a:t> </a:t>
            </a:r>
          </a:p>
          <a:p>
            <a:pPr marL="109949" indent="-109949">
              <a:buFont typeface="+mj-lt"/>
              <a:buAutoNum type="arabicPeriod"/>
            </a:pPr>
            <a:r>
              <a:rPr lang="en-US" sz="449" dirty="0"/>
              <a:t> </a:t>
            </a:r>
          </a:p>
          <a:p>
            <a:pPr marL="109949" indent="-109949">
              <a:buFont typeface="+mj-lt"/>
              <a:buAutoNum type="arabicPeriod"/>
            </a:pPr>
            <a:r>
              <a:rPr lang="en-US" sz="449" dirty="0"/>
              <a:t> </a:t>
            </a:r>
          </a:p>
          <a:p>
            <a:pPr marL="109949" indent="-109949">
              <a:buFont typeface="+mj-lt"/>
              <a:buAutoNum type="arabicPeriod"/>
            </a:pPr>
            <a:r>
              <a:rPr lang="en-US" sz="449" dirty="0"/>
              <a:t>  </a:t>
            </a:r>
          </a:p>
          <a:p>
            <a:pPr marL="109949" indent="-109949">
              <a:buFont typeface="+mj-lt"/>
              <a:buAutoNum type="arabicPeriod"/>
            </a:pPr>
            <a:endParaRPr lang="en-US" sz="449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3527281-4727-4468-B78B-41DC5482CCBB}"/>
              </a:ext>
            </a:extLst>
          </p:cNvPr>
          <p:cNvSpPr txBox="1"/>
          <p:nvPr/>
        </p:nvSpPr>
        <p:spPr>
          <a:xfrm>
            <a:off x="8131125" y="4877564"/>
            <a:ext cx="3727940" cy="239315"/>
          </a:xfrm>
          <a:prstGeom prst="rect">
            <a:avLst/>
          </a:prstGeom>
          <a:noFill/>
        </p:spPr>
        <p:txBody>
          <a:bodyPr wrap="square" lIns="21991" tIns="10995" rIns="21991" bIns="10995" rtlCol="0">
            <a:spAutoFit/>
          </a:bodyPr>
          <a:lstStyle/>
          <a:p>
            <a:r>
              <a:rPr lang="ru-RU" sz="1411" b="1" dirty="0"/>
              <a:t>Библиографический список</a:t>
            </a:r>
            <a:endParaRPr lang="en-US" sz="1411" b="1" dirty="0"/>
          </a:p>
        </p:txBody>
      </p:sp>
      <p:sp>
        <p:nvSpPr>
          <p:cNvPr id="66" name="Text Box 189">
            <a:extLst>
              <a:ext uri="{FF2B5EF4-FFF2-40B4-BE49-F238E27FC236}">
                <a16:creationId xmlns:a16="http://schemas.microsoft.com/office/drawing/2014/main" id="{11F7D1A5-5B97-4211-B387-ABCDF3624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622" y="1155768"/>
            <a:ext cx="4103775" cy="917896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txBody>
          <a:bodyPr wrap="square" lIns="43982" tIns="43982" rIns="43982" bIns="43982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/>
            <a:r>
              <a:rPr lang="ru-RU" sz="898" dirty="0">
                <a:latin typeface="Calibri" pitchFamily="34" charset="0"/>
              </a:rPr>
              <a:t>Здесь должна быть аннотация вашей работы.</a:t>
            </a:r>
          </a:p>
          <a:p>
            <a:pPr fontAlgn="base"/>
            <a:endParaRPr lang="ru-RU" sz="898" dirty="0">
              <a:latin typeface="Calibri" pitchFamily="34" charset="0"/>
            </a:endParaRPr>
          </a:p>
          <a:p>
            <a:pPr fontAlgn="base"/>
            <a:r>
              <a:rPr lang="ru-RU" sz="898" dirty="0">
                <a:latin typeface="Calibri" pitchFamily="34" charset="0"/>
              </a:rPr>
              <a:t>Аннотация включает характеристику основной темы, проблемы объекта, цели работы и ее результаты. В аннотации указывают, что нового несет в себе данный документ в сравнении с другими, родственными по тематике и целевому назначению.</a:t>
            </a:r>
            <a:endParaRPr lang="en-US" sz="898" dirty="0">
              <a:latin typeface="Calibri" pitchFamily="34" charset="0"/>
            </a:endParaRPr>
          </a:p>
        </p:txBody>
      </p:sp>
      <p:sp>
        <p:nvSpPr>
          <p:cNvPr id="67" name="Rectangle 31">
            <a:extLst>
              <a:ext uri="{FF2B5EF4-FFF2-40B4-BE49-F238E27FC236}">
                <a16:creationId xmlns:a16="http://schemas.microsoft.com/office/drawing/2014/main" id="{CB2C2354-633D-47D3-B137-9150FDE14086}"/>
              </a:ext>
            </a:extLst>
          </p:cNvPr>
          <p:cNvSpPr/>
          <p:nvPr/>
        </p:nvSpPr>
        <p:spPr>
          <a:xfrm>
            <a:off x="239622" y="1144152"/>
            <a:ext cx="4103775" cy="268535"/>
          </a:xfrm>
          <a:prstGeom prst="rect">
            <a:avLst/>
          </a:prstGeom>
          <a:solidFill>
            <a:srgbClr val="28563A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991" tIns="10995" rIns="21991" bIns="10995" rtlCol="0" anchor="ctr"/>
          <a:lstStyle/>
          <a:p>
            <a:pPr algn="ctr"/>
            <a:r>
              <a:rPr lang="ru-RU" sz="1411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Аннотация</a:t>
            </a:r>
            <a:endParaRPr lang="en-US" sz="1411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8" name="Text Box 194">
            <a:extLst>
              <a:ext uri="{FF2B5EF4-FFF2-40B4-BE49-F238E27FC236}">
                <a16:creationId xmlns:a16="http://schemas.microsoft.com/office/drawing/2014/main" id="{51AE9390-D805-4F15-B8FC-9BC9F1931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3544" y="3532558"/>
            <a:ext cx="3374702" cy="917896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txBody>
          <a:bodyPr wrap="square" lIns="43982" tIns="43982" rIns="43982" bIns="43982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98" dirty="0">
                <a:latin typeface="Calibri" pitchFamily="34" charset="0"/>
              </a:rPr>
              <a:t>Результаты даются в обработанном варианте: в виде таблиц, графиков, организационных или</a:t>
            </a:r>
          </a:p>
          <a:p>
            <a:pPr eaLnBrk="1" hangingPunct="1"/>
            <a:r>
              <a:rPr lang="ru-RU" sz="898" dirty="0">
                <a:latin typeface="Calibri" pitchFamily="34" charset="0"/>
              </a:rPr>
              <a:t>структурных диаграмм, уравнений, фотографий, рисунков. </a:t>
            </a:r>
          </a:p>
          <a:p>
            <a:pPr eaLnBrk="1" hangingPunct="1"/>
            <a:r>
              <a:rPr lang="ru-RU" sz="898" dirty="0">
                <a:latin typeface="Calibri" pitchFamily="34" charset="0"/>
              </a:rPr>
              <a:t>Обсуждение – это идеи, предположения о полученных фактах, сравнение полученных собственных результатов с результатами других авторов.</a:t>
            </a:r>
            <a:endParaRPr lang="en-US" sz="898" dirty="0">
              <a:latin typeface="Calibri" pitchFamily="34" charset="0"/>
            </a:endParaRPr>
          </a:p>
        </p:txBody>
      </p:sp>
      <p:sp>
        <p:nvSpPr>
          <p:cNvPr id="69" name="Rectangle 32">
            <a:extLst>
              <a:ext uri="{FF2B5EF4-FFF2-40B4-BE49-F238E27FC236}">
                <a16:creationId xmlns:a16="http://schemas.microsoft.com/office/drawing/2014/main" id="{78775A09-A1F2-49EB-AD22-D11B71E242C3}"/>
              </a:ext>
            </a:extLst>
          </p:cNvPr>
          <p:cNvSpPr/>
          <p:nvPr/>
        </p:nvSpPr>
        <p:spPr>
          <a:xfrm>
            <a:off x="294236" y="2291365"/>
            <a:ext cx="4049161" cy="311741"/>
          </a:xfrm>
          <a:prstGeom prst="rect">
            <a:avLst/>
          </a:prstGeom>
          <a:solidFill>
            <a:srgbClr val="28563A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991" tIns="10995" rIns="21991" bIns="10995" rtlCol="0" anchor="ctr"/>
          <a:lstStyle/>
          <a:p>
            <a:pPr algn="ctr"/>
            <a:r>
              <a:rPr lang="ru-RU" sz="1411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Введение</a:t>
            </a:r>
            <a:endParaRPr lang="en-US" sz="1411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0" name="Text Box 192">
            <a:extLst>
              <a:ext uri="{FF2B5EF4-FFF2-40B4-BE49-F238E27FC236}">
                <a16:creationId xmlns:a16="http://schemas.microsoft.com/office/drawing/2014/main" id="{C4B62EBF-5332-4681-BF63-2804CB57A6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6788" y="1412589"/>
            <a:ext cx="3367071" cy="1608791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txBody>
          <a:bodyPr wrap="square" lIns="43982" tIns="43982" rIns="43982" bIns="43982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98" dirty="0">
                <a:latin typeface="Calibri" pitchFamily="34" charset="0"/>
              </a:rPr>
              <a:t>Примерная структура раздела:</a:t>
            </a:r>
          </a:p>
          <a:p>
            <a:pPr marL="164952" indent="-164952" eaLnBrk="1" hangingPunct="1">
              <a:buFont typeface="+mj-lt"/>
              <a:buAutoNum type="arabicPeriod"/>
            </a:pPr>
            <a:r>
              <a:rPr lang="ru-RU" sz="898" dirty="0">
                <a:latin typeface="Calibri" pitchFamily="34" charset="0"/>
              </a:rPr>
              <a:t>Общая схема эксперимента (</a:t>
            </a:r>
            <a:r>
              <a:rPr lang="en-US" sz="898" dirty="0">
                <a:latin typeface="Calibri" pitchFamily="34" charset="0"/>
              </a:rPr>
              <a:t>overview of the experiment).</a:t>
            </a:r>
          </a:p>
          <a:p>
            <a:pPr marL="164952" indent="-164952" eaLnBrk="1" hangingPunct="1">
              <a:buFont typeface="+mj-lt"/>
              <a:buAutoNum type="arabicPeriod"/>
            </a:pPr>
            <a:r>
              <a:rPr lang="ru-RU" sz="898" dirty="0">
                <a:latin typeface="Calibri" pitchFamily="34" charset="0"/>
              </a:rPr>
              <a:t>Популяции/образцы (</a:t>
            </a:r>
            <a:r>
              <a:rPr lang="en-US" sz="898" dirty="0">
                <a:latin typeface="Calibri" pitchFamily="34" charset="0"/>
              </a:rPr>
              <a:t>population/sample).</a:t>
            </a:r>
          </a:p>
          <a:p>
            <a:pPr marL="164952" indent="-164952" eaLnBrk="1" hangingPunct="1">
              <a:buFont typeface="+mj-lt"/>
              <a:buAutoNum type="arabicPeriod"/>
            </a:pPr>
            <a:r>
              <a:rPr lang="ru-RU" sz="898" dirty="0">
                <a:latin typeface="Calibri" pitchFamily="34" charset="0"/>
              </a:rPr>
              <a:t>Расположение района исследования (</a:t>
            </a:r>
            <a:r>
              <a:rPr lang="en-US" sz="898" dirty="0">
                <a:latin typeface="Calibri" pitchFamily="34" charset="0"/>
              </a:rPr>
              <a:t>location of sample plot).</a:t>
            </a:r>
          </a:p>
          <a:p>
            <a:pPr marL="164952" indent="-164952" eaLnBrk="1" hangingPunct="1">
              <a:buFont typeface="+mj-lt"/>
              <a:buAutoNum type="arabicPeriod"/>
            </a:pPr>
            <a:r>
              <a:rPr lang="ru-RU" sz="898" dirty="0">
                <a:latin typeface="Calibri" pitchFamily="34" charset="0"/>
              </a:rPr>
              <a:t>Ограничения (</a:t>
            </a:r>
            <a:r>
              <a:rPr lang="en-US" sz="898" dirty="0">
                <a:latin typeface="Calibri" pitchFamily="34" charset="0"/>
              </a:rPr>
              <a:t>restriction/limiting conditions).</a:t>
            </a:r>
          </a:p>
          <a:p>
            <a:pPr marL="164952" indent="-164952" eaLnBrk="1" hangingPunct="1">
              <a:buFont typeface="+mj-lt"/>
              <a:buAutoNum type="arabicPeriod"/>
            </a:pPr>
            <a:r>
              <a:rPr lang="ru-RU" sz="898" dirty="0">
                <a:latin typeface="Calibri" pitchFamily="34" charset="0"/>
              </a:rPr>
              <a:t>Методика отбора образцов (</a:t>
            </a:r>
            <a:r>
              <a:rPr lang="en-US" sz="898" dirty="0">
                <a:latin typeface="Calibri" pitchFamily="34" charset="0"/>
              </a:rPr>
              <a:t>sampling technique).</a:t>
            </a:r>
          </a:p>
          <a:p>
            <a:pPr marL="164952" indent="-164952" eaLnBrk="1" hangingPunct="1">
              <a:buFont typeface="+mj-lt"/>
              <a:buAutoNum type="arabicPeriod"/>
            </a:pPr>
            <a:r>
              <a:rPr lang="ru-RU" sz="898" dirty="0">
                <a:latin typeface="Calibri" pitchFamily="34" charset="0"/>
              </a:rPr>
              <a:t>Обработка/подготовка образцов (</a:t>
            </a:r>
            <a:r>
              <a:rPr lang="en-US" sz="898" dirty="0">
                <a:latin typeface="Calibri" pitchFamily="34" charset="0"/>
              </a:rPr>
              <a:t>procedures).</a:t>
            </a:r>
          </a:p>
          <a:p>
            <a:pPr marL="164952" indent="-164952" eaLnBrk="1" hangingPunct="1">
              <a:buFont typeface="+mj-lt"/>
              <a:buAutoNum type="arabicPeriod"/>
            </a:pPr>
            <a:r>
              <a:rPr lang="ru-RU" sz="898" dirty="0">
                <a:latin typeface="Calibri" pitchFamily="34" charset="0"/>
              </a:rPr>
              <a:t>Материалы (</a:t>
            </a:r>
            <a:r>
              <a:rPr lang="en-US" sz="898" dirty="0">
                <a:latin typeface="Calibri" pitchFamily="34" charset="0"/>
              </a:rPr>
              <a:t>materials).</a:t>
            </a:r>
          </a:p>
          <a:p>
            <a:pPr marL="164952" indent="-164952" eaLnBrk="1" hangingPunct="1">
              <a:buFont typeface="+mj-lt"/>
              <a:buAutoNum type="arabicPeriod"/>
            </a:pPr>
            <a:r>
              <a:rPr lang="ru-RU" sz="898" dirty="0">
                <a:latin typeface="Calibri" pitchFamily="34" charset="0"/>
              </a:rPr>
              <a:t>Переменные и измерения (</a:t>
            </a:r>
            <a:r>
              <a:rPr lang="en-US" sz="898" dirty="0">
                <a:latin typeface="Calibri" pitchFamily="34" charset="0"/>
              </a:rPr>
              <a:t>variables and measurements).</a:t>
            </a:r>
          </a:p>
          <a:p>
            <a:pPr marL="164952" indent="-164952" eaLnBrk="1" hangingPunct="1">
              <a:buFont typeface="+mj-lt"/>
              <a:buAutoNum type="arabicPeriod"/>
            </a:pPr>
            <a:r>
              <a:rPr lang="ru-RU" sz="898" dirty="0">
                <a:latin typeface="Calibri" pitchFamily="34" charset="0"/>
              </a:rPr>
              <a:t>Статистическая обработка (</a:t>
            </a:r>
            <a:r>
              <a:rPr lang="en-US" sz="898" dirty="0">
                <a:latin typeface="Calibri" pitchFamily="34" charset="0"/>
              </a:rPr>
              <a:t>statistical treatment).</a:t>
            </a:r>
            <a:endParaRPr lang="ru-RU" sz="898" dirty="0">
              <a:latin typeface="Calibri" pitchFamily="34" charset="0"/>
            </a:endParaRPr>
          </a:p>
          <a:p>
            <a:pPr eaLnBrk="1" hangingPunct="1"/>
            <a:endParaRPr lang="ru-RU" sz="898" dirty="0">
              <a:latin typeface="Calibri" pitchFamily="34" charset="0"/>
            </a:endParaRPr>
          </a:p>
        </p:txBody>
      </p:sp>
      <p:sp>
        <p:nvSpPr>
          <p:cNvPr id="71" name="Rectangle 33">
            <a:extLst>
              <a:ext uri="{FF2B5EF4-FFF2-40B4-BE49-F238E27FC236}">
                <a16:creationId xmlns:a16="http://schemas.microsoft.com/office/drawing/2014/main" id="{EEF9C951-5CC4-4D89-B2DB-879D46887ACF}"/>
              </a:ext>
            </a:extLst>
          </p:cNvPr>
          <p:cNvSpPr/>
          <p:nvPr/>
        </p:nvSpPr>
        <p:spPr>
          <a:xfrm>
            <a:off x="4569157" y="1144152"/>
            <a:ext cx="3374702" cy="268437"/>
          </a:xfrm>
          <a:prstGeom prst="rect">
            <a:avLst/>
          </a:prstGeom>
          <a:solidFill>
            <a:srgbClr val="28563A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991" tIns="10995" rIns="21991" bIns="10995" rtlCol="0" anchor="ctr"/>
          <a:lstStyle/>
          <a:p>
            <a:pPr algn="ctr"/>
            <a:r>
              <a:rPr lang="ru-RU" sz="1411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Методы и материалы</a:t>
            </a:r>
            <a:endParaRPr lang="en-US" sz="1411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4" name="Text Box 193">
            <a:extLst>
              <a:ext uri="{FF2B5EF4-FFF2-40B4-BE49-F238E27FC236}">
                <a16:creationId xmlns:a16="http://schemas.microsoft.com/office/drawing/2014/main" id="{5C20D65C-5B59-470C-B40D-FF95562C4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1126" y="3532558"/>
            <a:ext cx="3727939" cy="917896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txBody>
          <a:bodyPr wrap="square" lIns="43982" tIns="43982" rIns="43982" bIns="43982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898" dirty="0">
                <a:latin typeface="Calibri" pitchFamily="34" charset="0"/>
              </a:rPr>
              <a:t>В заключении можно:</a:t>
            </a:r>
          </a:p>
          <a:p>
            <a:pPr marL="146624" indent="-146624" eaLnBrk="1" hangingPunct="1">
              <a:buFont typeface="Arial" panose="020B0604020202020204" pitchFamily="34" charset="0"/>
              <a:buChar char="•"/>
            </a:pPr>
            <a:r>
              <a:rPr lang="ru-RU" sz="898" dirty="0">
                <a:latin typeface="Calibri" pitchFamily="34" charset="0"/>
              </a:rPr>
              <a:t>обобщить результаты;</a:t>
            </a:r>
          </a:p>
          <a:p>
            <a:pPr marL="146624" indent="-146624" eaLnBrk="1" hangingPunct="1">
              <a:buFont typeface="Arial" panose="020B0604020202020204" pitchFamily="34" charset="0"/>
              <a:buChar char="•"/>
            </a:pPr>
            <a:r>
              <a:rPr lang="ru-RU" sz="898" dirty="0">
                <a:latin typeface="Calibri" pitchFamily="34" charset="0"/>
              </a:rPr>
              <a:t>предложить практическое применение;</a:t>
            </a:r>
          </a:p>
          <a:p>
            <a:pPr marL="146624" indent="-146624" eaLnBrk="1" hangingPunct="1">
              <a:buFont typeface="Arial" panose="020B0604020202020204" pitchFamily="34" charset="0"/>
              <a:buChar char="•"/>
            </a:pPr>
            <a:r>
              <a:rPr lang="ru-RU" sz="898" dirty="0">
                <a:latin typeface="Calibri" pitchFamily="34" charset="0"/>
              </a:rPr>
              <a:t>предложить направление для будущих исследований.</a:t>
            </a:r>
          </a:p>
          <a:p>
            <a:pPr marL="146624" indent="-146624" eaLnBrk="1" hangingPunct="1">
              <a:buFont typeface="Arial" panose="020B0604020202020204" pitchFamily="34" charset="0"/>
              <a:buChar char="•"/>
            </a:pPr>
            <a:endParaRPr lang="ru-RU" sz="898" dirty="0">
              <a:latin typeface="Calibri" pitchFamily="34" charset="0"/>
            </a:endParaRPr>
          </a:p>
          <a:p>
            <a:pPr marL="146624" indent="-146624" eaLnBrk="1" hangingPunct="1">
              <a:buFont typeface="Arial" panose="020B0604020202020204" pitchFamily="34" charset="0"/>
              <a:buChar char="•"/>
            </a:pPr>
            <a:endParaRPr lang="ru-RU" sz="898" dirty="0">
              <a:latin typeface="Calibri" pitchFamily="34" charset="0"/>
            </a:endParaRPr>
          </a:p>
        </p:txBody>
      </p:sp>
      <p:sp>
        <p:nvSpPr>
          <p:cNvPr id="75" name="Rectangle 35">
            <a:extLst>
              <a:ext uri="{FF2B5EF4-FFF2-40B4-BE49-F238E27FC236}">
                <a16:creationId xmlns:a16="http://schemas.microsoft.com/office/drawing/2014/main" id="{8FCD4683-9727-47D2-BD5C-12B5716C6F4F}"/>
              </a:ext>
            </a:extLst>
          </p:cNvPr>
          <p:cNvSpPr/>
          <p:nvPr/>
        </p:nvSpPr>
        <p:spPr>
          <a:xfrm>
            <a:off x="8131126" y="3254735"/>
            <a:ext cx="3727939" cy="277823"/>
          </a:xfrm>
          <a:prstGeom prst="rect">
            <a:avLst/>
          </a:prstGeom>
          <a:solidFill>
            <a:srgbClr val="28563A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991" tIns="10995" rIns="21991" bIns="10995" rtlCol="0" anchor="ctr"/>
          <a:lstStyle/>
          <a:p>
            <a:pPr algn="ctr"/>
            <a:r>
              <a:rPr lang="ru-RU" sz="1411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Заключение</a:t>
            </a:r>
            <a:endParaRPr lang="en-US" sz="1411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graphicFrame>
        <p:nvGraphicFramePr>
          <p:cNvPr id="76" name="Content Placeholder 114" descr="Sample table with 4 columns, 7 rows." title="Sample Table">
            <a:extLst>
              <a:ext uri="{FF2B5EF4-FFF2-40B4-BE49-F238E27FC236}">
                <a16:creationId xmlns:a16="http://schemas.microsoft.com/office/drawing/2014/main" id="{0E637337-0507-41F6-97D2-13754FA48B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0698543"/>
              </p:ext>
            </p:extLst>
          </p:nvPr>
        </p:nvGraphicFramePr>
        <p:xfrm>
          <a:off x="4573544" y="4933654"/>
          <a:ext cx="2887184" cy="10575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17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17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17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17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6259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29326" marR="29326" marT="10997" marB="10997" anchor="ctr">
                    <a:solidFill>
                      <a:srgbClr val="28563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Heading</a:t>
                      </a:r>
                    </a:p>
                  </a:txBody>
                  <a:tcPr marL="29326" marR="29326" marT="10997" marB="10997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Heading</a:t>
                      </a:r>
                    </a:p>
                  </a:txBody>
                  <a:tcPr marL="29326" marR="29326" marT="10997" marB="10997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Heading</a:t>
                      </a:r>
                    </a:p>
                  </a:txBody>
                  <a:tcPr marL="29326" marR="29326" marT="10997" marB="10997" anchor="ctr">
                    <a:solidFill>
                      <a:srgbClr val="2856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259">
                <a:tc>
                  <a:txBody>
                    <a:bodyPr/>
                    <a:lstStyle/>
                    <a:p>
                      <a:r>
                        <a:rPr lang="en-US" sz="900" dirty="0"/>
                        <a:t>Item</a:t>
                      </a:r>
                    </a:p>
                  </a:txBody>
                  <a:tcPr marL="29326" marR="29326" marT="10997" marB="109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800</a:t>
                      </a:r>
                    </a:p>
                  </a:txBody>
                  <a:tcPr marL="29326" marR="29326" marT="10997" marB="109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790</a:t>
                      </a:r>
                    </a:p>
                  </a:txBody>
                  <a:tcPr marL="29326" marR="29326" marT="10997" marB="109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4001</a:t>
                      </a:r>
                    </a:p>
                  </a:txBody>
                  <a:tcPr marL="29326" marR="29326" marT="10997" marB="10997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259">
                <a:tc>
                  <a:txBody>
                    <a:bodyPr/>
                    <a:lstStyle/>
                    <a:p>
                      <a:r>
                        <a:rPr lang="en-US" sz="900" dirty="0"/>
                        <a:t>Item</a:t>
                      </a:r>
                    </a:p>
                  </a:txBody>
                  <a:tcPr marL="29326" marR="29326" marT="10997" marB="109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356</a:t>
                      </a:r>
                    </a:p>
                  </a:txBody>
                  <a:tcPr marL="29326" marR="29326" marT="10997" marB="109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856</a:t>
                      </a:r>
                    </a:p>
                  </a:txBody>
                  <a:tcPr marL="29326" marR="29326" marT="10997" marB="109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290</a:t>
                      </a:r>
                    </a:p>
                  </a:txBody>
                  <a:tcPr marL="29326" marR="29326" marT="10997" marB="10997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6259">
                <a:tc>
                  <a:txBody>
                    <a:bodyPr/>
                    <a:lstStyle/>
                    <a:p>
                      <a:r>
                        <a:rPr lang="en-US" sz="900" dirty="0"/>
                        <a:t>Item</a:t>
                      </a:r>
                    </a:p>
                  </a:txBody>
                  <a:tcPr marL="29326" marR="29326" marT="10997" marB="109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954</a:t>
                      </a:r>
                    </a:p>
                  </a:txBody>
                  <a:tcPr marL="29326" marR="29326" marT="10997" marB="109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875</a:t>
                      </a:r>
                    </a:p>
                  </a:txBody>
                  <a:tcPr marL="29326" marR="29326" marT="10997" marB="109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976</a:t>
                      </a:r>
                    </a:p>
                  </a:txBody>
                  <a:tcPr marL="29326" marR="29326" marT="10997" marB="10997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6259">
                <a:tc>
                  <a:txBody>
                    <a:bodyPr/>
                    <a:lstStyle/>
                    <a:p>
                      <a:r>
                        <a:rPr lang="en-US" sz="900" dirty="0"/>
                        <a:t>Item</a:t>
                      </a:r>
                    </a:p>
                  </a:txBody>
                  <a:tcPr marL="29326" marR="29326" marT="10997" marB="109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324</a:t>
                      </a:r>
                    </a:p>
                  </a:txBody>
                  <a:tcPr marL="29326" marR="29326" marT="10997" marB="109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325</a:t>
                      </a:r>
                    </a:p>
                  </a:txBody>
                  <a:tcPr marL="29326" marR="29326" marT="10997" marB="109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301</a:t>
                      </a:r>
                    </a:p>
                  </a:txBody>
                  <a:tcPr marL="29326" marR="29326" marT="10997" marB="10997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6259">
                <a:tc>
                  <a:txBody>
                    <a:bodyPr/>
                    <a:lstStyle/>
                    <a:p>
                      <a:r>
                        <a:rPr lang="en-US" sz="900" dirty="0"/>
                        <a:t>Item</a:t>
                      </a:r>
                    </a:p>
                  </a:txBody>
                  <a:tcPr marL="29326" marR="29326" marT="10997" marB="109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199</a:t>
                      </a:r>
                    </a:p>
                  </a:txBody>
                  <a:tcPr marL="29326" marR="29326" marT="10997" marB="109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137</a:t>
                      </a:r>
                    </a:p>
                  </a:txBody>
                  <a:tcPr marL="29326" marR="29326" marT="10997" marB="109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186</a:t>
                      </a:r>
                    </a:p>
                  </a:txBody>
                  <a:tcPr marL="29326" marR="29326" marT="10997" marB="10997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7" name="Text Box 190">
            <a:extLst>
              <a:ext uri="{FF2B5EF4-FFF2-40B4-BE49-F238E27FC236}">
                <a16:creationId xmlns:a16="http://schemas.microsoft.com/office/drawing/2014/main" id="{966CBD5F-D43E-4D47-8201-566218C55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502" y="2603106"/>
            <a:ext cx="4060895" cy="1885149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txBody>
          <a:bodyPr wrap="square" lIns="43982" tIns="43982" rIns="43982" bIns="43982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898" dirty="0">
                <a:latin typeface="Calibri" pitchFamily="34" charset="0"/>
              </a:rPr>
              <a:t>Введение состоит из подразделов: </a:t>
            </a:r>
            <a:endParaRPr lang="en-US" sz="898" dirty="0">
              <a:latin typeface="Calibri" pitchFamily="34" charset="0"/>
            </a:endParaRPr>
          </a:p>
          <a:p>
            <a:pPr marL="164952" indent="-164952">
              <a:buFont typeface="+mj-lt"/>
              <a:buAutoNum type="arabicPeriod"/>
            </a:pPr>
            <a:r>
              <a:rPr lang="ru-RU" sz="898" dirty="0">
                <a:latin typeface="Calibri" pitchFamily="34" charset="0"/>
              </a:rPr>
              <a:t>Описание проблемы, с которой связано исследование или установление научного контекста (establishing a context). </a:t>
            </a:r>
            <a:endParaRPr lang="en-US" sz="898" dirty="0">
              <a:latin typeface="Calibri" pitchFamily="34" charset="0"/>
            </a:endParaRPr>
          </a:p>
          <a:p>
            <a:pPr marL="164952" indent="-164952">
              <a:buFont typeface="+mj-lt"/>
              <a:buAutoNum type="arabicPeriod"/>
            </a:pPr>
            <a:r>
              <a:rPr lang="ru-RU" sz="898" dirty="0">
                <a:latin typeface="Calibri" pitchFamily="34" charset="0"/>
              </a:rPr>
              <a:t>Обзор литературы, связанной с исследованием (reviewing the literature). </a:t>
            </a:r>
            <a:endParaRPr lang="en-US" sz="898" dirty="0">
              <a:latin typeface="Calibri" pitchFamily="34" charset="0"/>
            </a:endParaRPr>
          </a:p>
          <a:p>
            <a:pPr marL="164952" indent="-164952">
              <a:buFont typeface="+mj-lt"/>
              <a:buAutoNum type="arabicPeriod"/>
            </a:pPr>
            <a:r>
              <a:rPr lang="ru-RU" sz="898" dirty="0">
                <a:latin typeface="Calibri" pitchFamily="34" charset="0"/>
              </a:rPr>
              <a:t>Описание белых пятен в проблеме или того, что еще не сделано (establishing a research gap). </a:t>
            </a:r>
            <a:endParaRPr lang="en-US" sz="898" dirty="0">
              <a:latin typeface="Calibri" pitchFamily="34" charset="0"/>
            </a:endParaRPr>
          </a:p>
          <a:p>
            <a:pPr marL="164952" indent="-164952">
              <a:buFont typeface="+mj-lt"/>
              <a:buAutoNum type="arabicPeriod"/>
            </a:pPr>
            <a:r>
              <a:rPr lang="ru-RU" sz="898" dirty="0">
                <a:latin typeface="Calibri" pitchFamily="34" charset="0"/>
              </a:rPr>
              <a:t>Формулировка цели исследования (и, возможно, задач – stating the purpose).</a:t>
            </a:r>
            <a:endParaRPr lang="en-US" sz="898" dirty="0">
              <a:latin typeface="Calibri" pitchFamily="34" charset="0"/>
            </a:endParaRPr>
          </a:p>
          <a:p>
            <a:pPr marL="164952" indent="-164952">
              <a:buFont typeface="+mj-lt"/>
              <a:buAutoNum type="arabicPeriod"/>
            </a:pPr>
            <a:r>
              <a:rPr lang="ru-RU" sz="898" dirty="0">
                <a:latin typeface="Calibri" pitchFamily="34" charset="0"/>
              </a:rPr>
              <a:t>Оценка важности исследования (evaluating the </a:t>
            </a:r>
            <a:r>
              <a:rPr lang="ru-RU" sz="898" dirty="0" err="1">
                <a:latin typeface="Calibri" pitchFamily="34" charset="0"/>
              </a:rPr>
              <a:t>study</a:t>
            </a:r>
            <a:r>
              <a:rPr lang="ru-RU" sz="898" dirty="0">
                <a:latin typeface="Calibri" pitchFamily="34" charset="0"/>
              </a:rPr>
              <a:t>).</a:t>
            </a:r>
          </a:p>
          <a:p>
            <a:pPr marL="164952" indent="-164952">
              <a:buFont typeface="+mj-lt"/>
              <a:buAutoNum type="arabicPeriod"/>
            </a:pPr>
            <a:endParaRPr lang="ru-RU" sz="898" dirty="0">
              <a:latin typeface="Calibri" pitchFamily="34" charset="0"/>
            </a:endParaRPr>
          </a:p>
          <a:p>
            <a:pPr marL="164952" indent="-164952">
              <a:buFont typeface="+mj-lt"/>
              <a:buAutoNum type="arabicPeriod"/>
            </a:pPr>
            <a:endParaRPr lang="ru-RU" sz="898" dirty="0">
              <a:latin typeface="Calibri" pitchFamily="34" charset="0"/>
            </a:endParaRPr>
          </a:p>
          <a:p>
            <a:pPr marL="164952" indent="-164952">
              <a:buFont typeface="+mj-lt"/>
              <a:buAutoNum type="arabicPeriod"/>
            </a:pPr>
            <a:endParaRPr lang="ru-RU" sz="898" dirty="0">
              <a:latin typeface="Calibri" pitchFamily="34" charset="0"/>
            </a:endParaRPr>
          </a:p>
          <a:p>
            <a:pPr marL="164952" indent="-164952">
              <a:buFont typeface="+mj-lt"/>
              <a:buAutoNum type="arabicPeriod"/>
            </a:pPr>
            <a:endParaRPr lang="ru-RU" sz="898" dirty="0">
              <a:latin typeface="Calibri" pitchFamily="34" charset="0"/>
            </a:endParaRPr>
          </a:p>
          <a:p>
            <a:pPr marL="164952" indent="-164952">
              <a:buFont typeface="+mj-lt"/>
              <a:buAutoNum type="arabicPeriod"/>
            </a:pPr>
            <a:endParaRPr lang="en-US" sz="898" dirty="0">
              <a:latin typeface="Calibri" pitchFamily="34" charset="0"/>
            </a:endParaRPr>
          </a:p>
        </p:txBody>
      </p:sp>
      <p:sp>
        <p:nvSpPr>
          <p:cNvPr id="78" name="Rectangle 44">
            <a:extLst>
              <a:ext uri="{FF2B5EF4-FFF2-40B4-BE49-F238E27FC236}">
                <a16:creationId xmlns:a16="http://schemas.microsoft.com/office/drawing/2014/main" id="{20043D7E-7286-48B9-9A5E-E7868B665227}"/>
              </a:ext>
            </a:extLst>
          </p:cNvPr>
          <p:cNvSpPr/>
          <p:nvPr/>
        </p:nvSpPr>
        <p:spPr>
          <a:xfrm>
            <a:off x="4576788" y="3254735"/>
            <a:ext cx="3371458" cy="277823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991" tIns="10995" rIns="21991" bIns="10995" rtlCol="0" anchor="ctr"/>
          <a:lstStyle/>
          <a:p>
            <a:pPr algn="ctr"/>
            <a:r>
              <a:rPr lang="ru-RU" sz="1411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Результаты и обсуждение</a:t>
            </a:r>
            <a:endParaRPr lang="en-US" sz="1411" b="1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9" name="Picture 178" descr="Picture1">
            <a:extLst>
              <a:ext uri="{FF2B5EF4-FFF2-40B4-BE49-F238E27FC236}">
                <a16:creationId xmlns:a16="http://schemas.microsoft.com/office/drawing/2014/main" id="{2362C71A-0AE6-4D30-A934-F24FAF2A4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23" y="4933654"/>
            <a:ext cx="2566284" cy="1759929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179" descr="Picture2">
            <a:extLst>
              <a:ext uri="{FF2B5EF4-FFF2-40B4-BE49-F238E27FC236}">
                <a16:creationId xmlns:a16="http://schemas.microsoft.com/office/drawing/2014/main" id="{687C7477-CD31-4BF4-90D8-9FE7AB13F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247" y="4739026"/>
            <a:ext cx="1747824" cy="1165149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Text Box 180">
            <a:extLst>
              <a:ext uri="{FF2B5EF4-FFF2-40B4-BE49-F238E27FC236}">
                <a16:creationId xmlns:a16="http://schemas.microsoft.com/office/drawing/2014/main" id="{87A42CD2-0AFD-45F6-976B-4B5AE8618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791" y="6399514"/>
            <a:ext cx="1664364" cy="140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1991" tIns="10995" rIns="21991" bIns="10995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770" b="1" dirty="0">
                <a:solidFill>
                  <a:schemeClr val="bg1"/>
                </a:solidFill>
                <a:latin typeface="Calibri" pitchFamily="34" charset="0"/>
              </a:rPr>
              <a:t>Рис </a:t>
            </a:r>
            <a:r>
              <a:rPr lang="en-US" sz="770" b="1" dirty="0">
                <a:solidFill>
                  <a:schemeClr val="bg1"/>
                </a:solidFill>
                <a:latin typeface="Calibri" pitchFamily="34" charset="0"/>
              </a:rPr>
              <a:t>1.</a:t>
            </a:r>
            <a:r>
              <a:rPr lang="en-US" sz="77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ru-RU" sz="770" dirty="0">
                <a:solidFill>
                  <a:schemeClr val="bg1"/>
                </a:solidFill>
                <a:latin typeface="Calibri" pitchFamily="34" charset="0"/>
              </a:rPr>
              <a:t>Название рису</a:t>
            </a:r>
            <a:r>
              <a:rPr lang="ru-RU" sz="770" i="1" dirty="0">
                <a:solidFill>
                  <a:schemeClr val="bg1"/>
                </a:solidFill>
                <a:latin typeface="Calibri" pitchFamily="34" charset="0"/>
              </a:rPr>
              <a:t>нка</a:t>
            </a:r>
            <a:r>
              <a:rPr lang="ru-RU" sz="770" dirty="0">
                <a:solidFill>
                  <a:schemeClr val="bg1"/>
                </a:solidFill>
                <a:latin typeface="Calibri" pitchFamily="34" charset="0"/>
              </a:rPr>
              <a:t> 1</a:t>
            </a:r>
            <a:endParaRPr lang="en-US" sz="77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2" name="Text Box 181">
            <a:extLst>
              <a:ext uri="{FF2B5EF4-FFF2-40B4-BE49-F238E27FC236}">
                <a16:creationId xmlns:a16="http://schemas.microsoft.com/office/drawing/2014/main" id="{61286536-4EC1-4DA5-850B-BEF3F0AF08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4597" y="5687491"/>
            <a:ext cx="1429891" cy="140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1991" tIns="10995" rIns="21991" bIns="10995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770" b="1" dirty="0">
                <a:solidFill>
                  <a:schemeClr val="bg1"/>
                </a:solidFill>
                <a:latin typeface="Calibri" pitchFamily="34" charset="0"/>
              </a:rPr>
              <a:t>Рис. 2</a:t>
            </a:r>
            <a:r>
              <a:rPr lang="en-US" sz="770" b="1" dirty="0">
                <a:solidFill>
                  <a:schemeClr val="bg1"/>
                </a:solidFill>
                <a:latin typeface="Calibri" pitchFamily="34" charset="0"/>
              </a:rPr>
              <a:t>.</a:t>
            </a:r>
            <a:r>
              <a:rPr lang="en-US" sz="77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ru-RU" sz="770" dirty="0">
                <a:solidFill>
                  <a:schemeClr val="bg1"/>
                </a:solidFill>
                <a:latin typeface="Calibri" pitchFamily="34" charset="0"/>
              </a:rPr>
              <a:t>Название рисунка 2</a:t>
            </a:r>
            <a:endParaRPr lang="en-US" sz="77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3" name="Text Box 180">
            <a:extLst>
              <a:ext uri="{FF2B5EF4-FFF2-40B4-BE49-F238E27FC236}">
                <a16:creationId xmlns:a16="http://schemas.microsoft.com/office/drawing/2014/main" id="{3C922B17-9F75-4CE0-AACF-62763CFE71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9157" y="4736865"/>
            <a:ext cx="1309181" cy="140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1991" tIns="10995" rIns="21991" bIns="10995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770" b="1" dirty="0">
                <a:latin typeface="Calibri" pitchFamily="34" charset="0"/>
              </a:rPr>
              <a:t>Таблица </a:t>
            </a:r>
            <a:r>
              <a:rPr lang="en-US" sz="770" b="1" dirty="0">
                <a:latin typeface="Calibri" pitchFamily="34" charset="0"/>
              </a:rPr>
              <a:t>1.</a:t>
            </a:r>
            <a:r>
              <a:rPr lang="en-US" sz="770" dirty="0">
                <a:latin typeface="Calibri" pitchFamily="34" charset="0"/>
              </a:rPr>
              <a:t> </a:t>
            </a:r>
            <a:r>
              <a:rPr lang="ru-RU" sz="770" dirty="0">
                <a:latin typeface="Calibri" pitchFamily="34" charset="0"/>
              </a:rPr>
              <a:t>Название таблицы</a:t>
            </a:r>
            <a:endParaRPr lang="en-US" sz="770" dirty="0">
              <a:latin typeface="Calibri" pitchFamily="34" charset="0"/>
            </a:endParaRPr>
          </a:p>
        </p:txBody>
      </p:sp>
      <p:graphicFrame>
        <p:nvGraphicFramePr>
          <p:cNvPr id="84" name="Chart 2">
            <a:extLst>
              <a:ext uri="{FF2B5EF4-FFF2-40B4-BE49-F238E27FC236}">
                <a16:creationId xmlns:a16="http://schemas.microsoft.com/office/drawing/2014/main" id="{17FF8AF3-5DA4-47A9-B77B-3D51344BB0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7464206"/>
              </p:ext>
            </p:extLst>
          </p:nvPr>
        </p:nvGraphicFramePr>
        <p:xfrm>
          <a:off x="8131126" y="1036521"/>
          <a:ext cx="3727939" cy="2029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5" name="Text Box 180">
            <a:extLst>
              <a:ext uri="{FF2B5EF4-FFF2-40B4-BE49-F238E27FC236}">
                <a16:creationId xmlns:a16="http://schemas.microsoft.com/office/drawing/2014/main" id="{0EF553AE-2F9D-4C67-BDBF-729D45C152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1490" y="2961763"/>
            <a:ext cx="2336065" cy="140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1991" tIns="10995" rIns="21991" bIns="10995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770" b="1" dirty="0">
                <a:latin typeface="Calibri" pitchFamily="34" charset="0"/>
              </a:rPr>
              <a:t>Диаграмма</a:t>
            </a:r>
            <a:r>
              <a:rPr lang="en-US" sz="770" b="1" dirty="0">
                <a:latin typeface="Calibri" pitchFamily="34" charset="0"/>
              </a:rPr>
              <a:t> 1.</a:t>
            </a:r>
            <a:r>
              <a:rPr lang="en-US" sz="770" dirty="0">
                <a:latin typeface="Calibri" pitchFamily="34" charset="0"/>
              </a:rPr>
              <a:t> </a:t>
            </a:r>
            <a:r>
              <a:rPr lang="ru-RU" sz="770" dirty="0">
                <a:latin typeface="Calibri" pitchFamily="34" charset="0"/>
              </a:rPr>
              <a:t>Название диаграммы</a:t>
            </a:r>
            <a:endParaRPr lang="en-US" sz="770" dirty="0">
              <a:latin typeface="Calibri" pitchFamily="34" charset="0"/>
            </a:endParaRPr>
          </a:p>
        </p:txBody>
      </p:sp>
      <p:sp>
        <p:nvSpPr>
          <p:cNvPr id="87" name="Rectangle 265">
            <a:extLst>
              <a:ext uri="{FF2B5EF4-FFF2-40B4-BE49-F238E27FC236}">
                <a16:creationId xmlns:a16="http://schemas.microsoft.com/office/drawing/2014/main" id="{74D65BAF-CACE-4D6C-AFE1-DBAB1F38CA0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410008" y="200462"/>
            <a:ext cx="2449058" cy="783558"/>
          </a:xfrm>
          <a:prstGeom prst="rect">
            <a:avLst/>
          </a:prstGeom>
          <a:blipFill dpi="0" rotWithShape="1">
            <a:blip r:embed="rId5">
              <a:lum bright="70000" contrast="-70000"/>
            </a:blip>
            <a:srcRect/>
            <a:stretch>
              <a:fillRect r="-79"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26880" tIns="13440" rIns="26880" bIns="13440" anchor="ctr"/>
          <a:lstStyle/>
          <a:p>
            <a:pPr algn="ctr" defTabSz="1290088"/>
            <a:r>
              <a:rPr lang="ru-RU" sz="577" b="1" dirty="0">
                <a:latin typeface="Calibri" pitchFamily="34" charset="0"/>
              </a:rPr>
              <a:t>ПОМЕНЯЙТЕ ЭТОТ БЛОК НА ЛОГОТИП СВОЕЙ ОРГАНИЗАЦИИ</a:t>
            </a:r>
            <a:endParaRPr lang="en-US" sz="577" b="1" dirty="0">
              <a:latin typeface="Calibri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601534F-F3F3-AA39-A663-5E25FB7A3DA5}"/>
              </a:ext>
            </a:extLst>
          </p:cNvPr>
          <p:cNvSpPr/>
          <p:nvPr/>
        </p:nvSpPr>
        <p:spPr>
          <a:xfrm flipH="1">
            <a:off x="239622" y="164417"/>
            <a:ext cx="4103775" cy="83798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472D37-6340-FB69-1945-FCD3ECDE25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33" y="308615"/>
            <a:ext cx="3898149" cy="56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9119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6971</TotalTime>
  <Words>373</Words>
  <Application>Microsoft Macintosh PowerPoint</Application>
  <PresentationFormat>Широкоэкранный</PresentationFormat>
  <Paragraphs>80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Natalya Danielyan</dc:creator>
  <cp:lastModifiedBy>Microsoft Office User</cp:lastModifiedBy>
  <cp:revision>12</cp:revision>
  <dcterms:created xsi:type="dcterms:W3CDTF">2022-08-11T13:05:31Z</dcterms:created>
  <dcterms:modified xsi:type="dcterms:W3CDTF">2026-07-28T13:19:05Z</dcterms:modified>
</cp:coreProperties>
</file>